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56" r:id="rId2"/>
    <p:sldId id="257" r:id="rId3"/>
    <p:sldId id="258" r:id="rId4"/>
    <p:sldId id="261" r:id="rId5"/>
    <p:sldId id="260" r:id="rId6"/>
    <p:sldId id="262" r:id="rId7"/>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3" autoAdjust="0"/>
    <p:restoredTop sz="94660"/>
  </p:normalViewPr>
  <p:slideViewPr>
    <p:cSldViewPr snapToGrid="0">
      <p:cViewPr varScale="1">
        <p:scale>
          <a:sx n="156" d="100"/>
          <a:sy n="156" d="100"/>
        </p:scale>
        <p:origin x="348" y="1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8/17/2026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9300376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7813060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24537861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3727440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9866305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40080" y="2194560"/>
            <a:ext cx="6949440" cy="2011680"/>
          </a:xfrm>
          <a:prstGeom prst="rect">
            <a:avLst/>
          </a:prstGeom>
          <a:noFill/>
          <a:ln/>
        </p:spPr>
        <p:txBody>
          <a:bodyPr wrap="square" rtlCol="0"/>
          <a:lstStyle>
            <a:lvl1pPr marL="0" indent="0">
              <a:buNone/>
              <a:defRPr lang="en-US" dirty="0"/>
            </a:lvl1pPr>
          </a:lstStyle>
          <a:p>
            <a:pPr marL="0" indent="0">
              <a:buNone/>
            </a:pP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40080" y="658368"/>
            <a:ext cx="10881360" cy="914400"/>
          </a:xfrm>
          <a:prstGeom prst="rect">
            <a:avLst/>
          </a:prstGeom>
          <a:noFill/>
          <a:ln/>
        </p:spPr>
        <p:txBody>
          <a:bodyPr wrap="square" rtlCol="0"/>
          <a:lstStyle>
            <a:lvl1pPr marL="0" indent="0">
              <a:buNone/>
              <a:defRPr lang="en-US" dirty="0"/>
            </a:lvl1pPr>
          </a:lstStyle>
          <a:p>
            <a:pPr marL="0" indent="0">
              <a:buNone/>
            </a:pP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21921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5" name="Text 0"/>
          <p:cNvSpPr>
            <a:spLocks noGrp="1"/>
          </p:cNvSpPr>
          <p:nvPr>
            <p:ph type="title" idx="100" hasCustomPrompt="1"/>
          </p:nvPr>
        </p:nvSpPr>
        <p:spPr>
          <a:xfrm>
            <a:off x="396798" y="164424"/>
            <a:ext cx="7967813" cy="1018424"/>
          </a:xfrm>
          <a:prstGeom prst="rect">
            <a:avLst/>
          </a:prstGeom>
          <a:noFill/>
          <a:ln/>
        </p:spPr>
        <p:txBody>
          <a:bodyPr wrap="square" lIns="0" tIns="0" rIns="0" bIns="0" rtlCol="0" anchor="t"/>
          <a:lstStyle/>
          <a:p>
            <a:pPr algn="l"/>
            <a:r>
              <a:rPr lang="cs-CZ" sz="6600" b="1" dirty="0">
                <a:solidFill>
                  <a:srgbClr val="1F3A63"/>
                </a:solidFill>
                <a:latin typeface="Trebuchet MS" pitchFamily="34" charset="0"/>
                <a:ea typeface="Trebuchet MS" pitchFamily="34" charset="-122"/>
                <a:cs typeface="Trebuchet MS" pitchFamily="34" charset="-120"/>
              </a:rPr>
              <a:t>H</a:t>
            </a:r>
            <a:r>
              <a:rPr lang="en-US" sz="6600" b="1" dirty="0" err="1">
                <a:solidFill>
                  <a:srgbClr val="1F3A63"/>
                </a:solidFill>
                <a:latin typeface="Trebuchet MS" pitchFamily="34" charset="0"/>
                <a:ea typeface="Trebuchet MS" pitchFamily="34" charset="-122"/>
                <a:cs typeface="Trebuchet MS" pitchFamily="34" charset="-120"/>
              </a:rPr>
              <a:t>asta</a:t>
            </a:r>
            <a:r>
              <a:rPr lang="en-US" sz="6600" b="1" dirty="0">
                <a:solidFill>
                  <a:srgbClr val="1F3A63"/>
                </a:solidFill>
                <a:latin typeface="Trebuchet MS" pitchFamily="34" charset="0"/>
                <a:ea typeface="Trebuchet MS" pitchFamily="34" charset="-122"/>
                <a:cs typeface="Trebuchet MS" pitchFamily="34" charset="-120"/>
              </a:rPr>
              <a:t> la </a:t>
            </a:r>
            <a:r>
              <a:rPr lang="cs-CZ" sz="6600" b="1" dirty="0">
                <a:solidFill>
                  <a:srgbClr val="1F3A63"/>
                </a:solidFill>
                <a:latin typeface="Trebuchet MS" pitchFamily="34" charset="0"/>
                <a:ea typeface="Trebuchet MS" pitchFamily="34" charset="-122"/>
                <a:cs typeface="Trebuchet MS" pitchFamily="34" charset="-120"/>
              </a:rPr>
              <a:t>V</a:t>
            </a:r>
            <a:r>
              <a:rPr lang="en-US" sz="6600" b="1" dirty="0" err="1">
                <a:solidFill>
                  <a:srgbClr val="1F3A63"/>
                </a:solidFill>
                <a:latin typeface="Trebuchet MS" pitchFamily="34" charset="0"/>
                <a:ea typeface="Trebuchet MS" pitchFamily="34" charset="-122"/>
                <a:cs typeface="Trebuchet MS" pitchFamily="34" charset="-120"/>
              </a:rPr>
              <a:t>ista</a:t>
            </a:r>
            <a:r>
              <a:rPr lang="cs-CZ" sz="6600" b="1" dirty="0">
                <a:solidFill>
                  <a:srgbClr val="1F3A63"/>
                </a:solidFill>
                <a:latin typeface="Trebuchet MS" pitchFamily="34" charset="0"/>
                <a:ea typeface="Trebuchet MS" pitchFamily="34" charset="-122"/>
                <a:cs typeface="Trebuchet MS" pitchFamily="34" charset="-120"/>
              </a:rPr>
              <a:t> Baby</a:t>
            </a:r>
            <a:endParaRPr lang="en-US" sz="6600" dirty="0"/>
          </a:p>
        </p:txBody>
      </p:sp>
      <p:sp>
        <p:nvSpPr>
          <p:cNvPr id="6" name="Text 3"/>
          <p:cNvSpPr/>
          <p:nvPr/>
        </p:nvSpPr>
        <p:spPr>
          <a:xfrm>
            <a:off x="549312" y="1074210"/>
            <a:ext cx="7040880" cy="822960"/>
          </a:xfrm>
          <a:prstGeom prst="rect">
            <a:avLst/>
          </a:prstGeom>
          <a:noFill/>
          <a:ln/>
        </p:spPr>
        <p:txBody>
          <a:bodyPr wrap="square" lIns="0" tIns="0" rIns="0" bIns="0" rtlCol="0" anchor="ctr"/>
          <a:lstStyle/>
          <a:p>
            <a:pPr marL="0" indent="0" algn="l">
              <a:lnSpc>
                <a:spcPct val="110000"/>
              </a:lnSpc>
              <a:buNone/>
            </a:pPr>
            <a:r>
              <a:rPr lang="cs-CZ" sz="3200" dirty="0">
                <a:solidFill>
                  <a:srgbClr val="2C3742"/>
                </a:solidFill>
                <a:latin typeface="Calibri" pitchFamily="34" charset="0"/>
                <a:ea typeface="Calibri" pitchFamily="34" charset="-122"/>
                <a:cs typeface="Calibri" pitchFamily="34" charset="-120"/>
              </a:rPr>
              <a:t>Aneb zabij toho, kdo je za tebou.</a:t>
            </a:r>
            <a:endParaRPr lang="en-US" sz="3200" dirty="0"/>
          </a:p>
        </p:txBody>
      </p:sp>
      <p:sp>
        <p:nvSpPr>
          <p:cNvPr id="10" name="Text 7"/>
          <p:cNvSpPr/>
          <p:nvPr/>
        </p:nvSpPr>
        <p:spPr>
          <a:xfrm>
            <a:off x="2562149" y="4343400"/>
            <a:ext cx="1998878" cy="457200"/>
          </a:xfrm>
          <a:prstGeom prst="rect">
            <a:avLst/>
          </a:prstGeom>
          <a:noFill/>
          <a:ln/>
        </p:spPr>
        <p:txBody>
          <a:bodyPr wrap="square" lIns="0" tIns="0" rIns="0" bIns="0" rtlCol="0" anchor="ctr"/>
          <a:lstStyle/>
          <a:p>
            <a:pPr marL="0" indent="0" algn="ctr">
              <a:buNone/>
            </a:pPr>
            <a:r>
              <a:rPr lang="en-US" sz="1250" dirty="0">
                <a:solidFill>
                  <a:srgbClr val="FFFFFF"/>
                </a:solidFill>
                <a:latin typeface="Calibri" pitchFamily="34" charset="0"/>
                <a:ea typeface="Calibri" pitchFamily="34" charset="-122"/>
                <a:cs typeface="Calibri" pitchFamily="34" charset="-120"/>
              </a:rPr>
              <a:t>Vyřazovací systém</a:t>
            </a:r>
            <a:endParaRPr lang="en-US" sz="1250" dirty="0"/>
          </a:p>
        </p:txBody>
      </p:sp>
      <p:sp>
        <p:nvSpPr>
          <p:cNvPr id="12" name="Text 9"/>
          <p:cNvSpPr/>
          <p:nvPr/>
        </p:nvSpPr>
        <p:spPr>
          <a:xfrm>
            <a:off x="4762195" y="4343400"/>
            <a:ext cx="1702613" cy="457200"/>
          </a:xfrm>
          <a:prstGeom prst="rect">
            <a:avLst/>
          </a:prstGeom>
          <a:noFill/>
          <a:ln/>
        </p:spPr>
        <p:txBody>
          <a:bodyPr wrap="square" lIns="0" tIns="0" rIns="0" bIns="0" rtlCol="0" anchor="ctr"/>
          <a:lstStyle/>
          <a:p>
            <a:pPr marL="0" indent="0" algn="ctr">
              <a:buNone/>
            </a:pPr>
            <a:r>
              <a:rPr lang="en-US" sz="1250" dirty="0">
                <a:solidFill>
                  <a:srgbClr val="FFFFFF"/>
                </a:solidFill>
                <a:latin typeface="Calibri" pitchFamily="34" charset="0"/>
                <a:ea typeface="Calibri" pitchFamily="34" charset="-122"/>
                <a:cs typeface="Calibri" pitchFamily="34" charset="-120"/>
              </a:rPr>
              <a:t>Smíšený systém</a:t>
            </a:r>
            <a:endParaRPr lang="en-US" sz="1250" dirty="0"/>
          </a:p>
        </p:txBody>
      </p:sp>
      <p:sp>
        <p:nvSpPr>
          <p:cNvPr id="13" name="Text 3"/>
          <p:cNvSpPr/>
          <p:nvPr/>
        </p:nvSpPr>
        <p:spPr>
          <a:xfrm>
            <a:off x="549311" y="2413931"/>
            <a:ext cx="10633213" cy="3298972"/>
          </a:xfrm>
          <a:prstGeom prst="rect">
            <a:avLst/>
          </a:prstGeom>
          <a:noFill/>
          <a:ln/>
        </p:spPr>
        <p:txBody>
          <a:bodyPr wrap="square" lIns="0" tIns="0" rIns="0" bIns="0" rtlCol="0" anchor="ctr"/>
          <a:lstStyle/>
          <a:p>
            <a:pPr marL="0" indent="0" algn="l">
              <a:lnSpc>
                <a:spcPct val="110000"/>
              </a:lnSpc>
              <a:buNone/>
            </a:pPr>
            <a:r>
              <a:rPr lang="cs-CZ" sz="3200" dirty="0">
                <a:solidFill>
                  <a:srgbClr val="2C3742"/>
                </a:solidFill>
                <a:latin typeface="Calibri" pitchFamily="34" charset="0"/>
                <a:ea typeface="Calibri" pitchFamily="34" charset="-122"/>
                <a:cs typeface="Calibri" pitchFamily="34" charset="-120"/>
              </a:rPr>
              <a:t>Princip hry je známý už desítky let. Vznikla v 70. letech minulého století pod názvy </a:t>
            </a:r>
            <a:r>
              <a:rPr lang="cs-CZ" sz="3200" dirty="0" err="1">
                <a:solidFill>
                  <a:srgbClr val="2C3742"/>
                </a:solidFill>
                <a:latin typeface="Calibri" pitchFamily="34" charset="0"/>
                <a:ea typeface="Calibri" pitchFamily="34" charset="-122"/>
                <a:cs typeface="Calibri" pitchFamily="34" charset="-120"/>
              </a:rPr>
              <a:t>Jakuza</a:t>
            </a:r>
            <a:r>
              <a:rPr lang="cs-CZ" sz="3200" dirty="0">
                <a:solidFill>
                  <a:srgbClr val="2C3742"/>
                </a:solidFill>
                <a:latin typeface="Calibri" pitchFamily="34" charset="0"/>
                <a:ea typeface="Calibri" pitchFamily="34" charset="-122"/>
                <a:cs typeface="Calibri" pitchFamily="34" charset="-120"/>
              </a:rPr>
              <a:t> (podle japonské mafie), Mafie, </a:t>
            </a:r>
            <a:r>
              <a:rPr lang="cs-CZ" sz="3200" dirty="0" err="1">
                <a:solidFill>
                  <a:srgbClr val="2C3742"/>
                </a:solidFill>
                <a:latin typeface="Calibri" pitchFamily="34" charset="0"/>
                <a:ea typeface="Calibri" pitchFamily="34" charset="-122"/>
                <a:cs typeface="Calibri" pitchFamily="34" charset="-120"/>
              </a:rPr>
              <a:t>Assassin</a:t>
            </a:r>
            <a:r>
              <a:rPr lang="cs-CZ" sz="3200" dirty="0">
                <a:solidFill>
                  <a:srgbClr val="2C3742"/>
                </a:solidFill>
                <a:latin typeface="Calibri" pitchFamily="34" charset="0"/>
                <a:ea typeface="Calibri" pitchFamily="34" charset="-122"/>
                <a:cs typeface="Calibri" pitchFamily="34" charset="-120"/>
              </a:rPr>
              <a:t> a hrála se po celém světě. Skupina hráčů si na začátku vylosovala pořadí, kdy předchozí měl za úkol zabít následujícího. Když ho zabil, převzal jako další cíl toho, koho měla zabít ta oběť. Hra tak měla pouze jednoho vítěze.</a:t>
            </a:r>
            <a:endParaRPr lang="en-US" sz="3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Text 0"/>
          <p:cNvSpPr>
            <a:spLocks noGrp="1"/>
          </p:cNvSpPr>
          <p:nvPr>
            <p:ph type="title" idx="100" hasCustomPrompt="1"/>
          </p:nvPr>
        </p:nvSpPr>
        <p:spPr>
          <a:xfrm>
            <a:off x="396798" y="164424"/>
            <a:ext cx="8931759" cy="1018424"/>
          </a:xfrm>
          <a:prstGeom prst="rect">
            <a:avLst/>
          </a:prstGeom>
          <a:noFill/>
          <a:ln/>
        </p:spPr>
        <p:txBody>
          <a:bodyPr wrap="square" lIns="0" tIns="0" rIns="0" bIns="0" rtlCol="0" anchor="t"/>
          <a:lstStyle/>
          <a:p>
            <a:pPr algn="l"/>
            <a:r>
              <a:rPr lang="cs-CZ" sz="6600" b="1" dirty="0">
                <a:solidFill>
                  <a:srgbClr val="1F3A63"/>
                </a:solidFill>
                <a:latin typeface="Trebuchet MS" pitchFamily="34" charset="0"/>
                <a:ea typeface="Trebuchet MS" pitchFamily="34" charset="-122"/>
                <a:cs typeface="Trebuchet MS" pitchFamily="34" charset="-120"/>
              </a:rPr>
              <a:t>Princip hry, pravidla</a:t>
            </a:r>
            <a:endParaRPr lang="en-US" sz="6600" dirty="0"/>
          </a:p>
        </p:txBody>
      </p:sp>
      <p:sp>
        <p:nvSpPr>
          <p:cNvPr id="10" name="Text 7"/>
          <p:cNvSpPr/>
          <p:nvPr/>
        </p:nvSpPr>
        <p:spPr>
          <a:xfrm>
            <a:off x="2562149" y="4343400"/>
            <a:ext cx="1998878" cy="457200"/>
          </a:xfrm>
          <a:prstGeom prst="rect">
            <a:avLst/>
          </a:prstGeom>
          <a:noFill/>
          <a:ln/>
        </p:spPr>
        <p:txBody>
          <a:bodyPr wrap="square" lIns="0" tIns="0" rIns="0" bIns="0" rtlCol="0" anchor="ctr"/>
          <a:lstStyle/>
          <a:p>
            <a:pPr marL="0" indent="0" algn="ctr">
              <a:buNone/>
            </a:pPr>
            <a:r>
              <a:rPr lang="en-US" sz="1250" dirty="0">
                <a:solidFill>
                  <a:srgbClr val="FFFFFF"/>
                </a:solidFill>
                <a:latin typeface="Calibri" pitchFamily="34" charset="0"/>
                <a:ea typeface="Calibri" pitchFamily="34" charset="-122"/>
                <a:cs typeface="Calibri" pitchFamily="34" charset="-120"/>
              </a:rPr>
              <a:t>Vyřazovací systém</a:t>
            </a:r>
            <a:endParaRPr lang="en-US" sz="1250" dirty="0"/>
          </a:p>
        </p:txBody>
      </p:sp>
      <p:sp>
        <p:nvSpPr>
          <p:cNvPr id="12" name="Text 9"/>
          <p:cNvSpPr/>
          <p:nvPr/>
        </p:nvSpPr>
        <p:spPr>
          <a:xfrm>
            <a:off x="4762195" y="4343400"/>
            <a:ext cx="1702613" cy="457200"/>
          </a:xfrm>
          <a:prstGeom prst="rect">
            <a:avLst/>
          </a:prstGeom>
          <a:noFill/>
          <a:ln/>
        </p:spPr>
        <p:txBody>
          <a:bodyPr wrap="square" lIns="0" tIns="0" rIns="0" bIns="0" rtlCol="0" anchor="ctr"/>
          <a:lstStyle/>
          <a:p>
            <a:pPr marL="0" indent="0" algn="ctr">
              <a:buNone/>
            </a:pPr>
            <a:r>
              <a:rPr lang="en-US" sz="1250" dirty="0">
                <a:solidFill>
                  <a:srgbClr val="FFFFFF"/>
                </a:solidFill>
                <a:latin typeface="Calibri" pitchFamily="34" charset="0"/>
                <a:ea typeface="Calibri" pitchFamily="34" charset="-122"/>
                <a:cs typeface="Calibri" pitchFamily="34" charset="-120"/>
              </a:rPr>
              <a:t>Smíšený systém</a:t>
            </a:r>
            <a:endParaRPr lang="en-US" sz="1250" dirty="0"/>
          </a:p>
        </p:txBody>
      </p:sp>
      <p:sp>
        <p:nvSpPr>
          <p:cNvPr id="13" name="Text 3"/>
          <p:cNvSpPr/>
          <p:nvPr/>
        </p:nvSpPr>
        <p:spPr>
          <a:xfrm>
            <a:off x="507367" y="1249961"/>
            <a:ext cx="11304332" cy="5159228"/>
          </a:xfrm>
          <a:prstGeom prst="rect">
            <a:avLst/>
          </a:prstGeom>
          <a:noFill/>
          <a:ln/>
        </p:spPr>
        <p:txBody>
          <a:bodyPr wrap="square" lIns="0" tIns="0" rIns="0" bIns="0" rtlCol="0" anchor="ctr"/>
          <a:lstStyle/>
          <a:p>
            <a:pPr marL="514350" indent="-514350" algn="l">
              <a:lnSpc>
                <a:spcPct val="110000"/>
              </a:lnSpc>
              <a:buAutoNum type="arabicPeriod"/>
            </a:pPr>
            <a:r>
              <a:rPr lang="cs-CZ" sz="3200" dirty="0">
                <a:solidFill>
                  <a:srgbClr val="2C3742"/>
                </a:solidFill>
                <a:latin typeface="Calibri" pitchFamily="34" charset="0"/>
                <a:ea typeface="Calibri" pitchFamily="34" charset="-122"/>
                <a:cs typeface="Calibri" pitchFamily="34" charset="-120"/>
              </a:rPr>
              <a:t>Každý účastník si vylosuje (dostane přiděleno) číslo od 1 do n, kde n je počet hráčů celkem. Svoje číslo zná jen on sám.</a:t>
            </a:r>
          </a:p>
          <a:p>
            <a:pPr marL="514350" indent="-514350" algn="l">
              <a:lnSpc>
                <a:spcPct val="110000"/>
              </a:lnSpc>
              <a:buAutoNum type="arabicPeriod"/>
            </a:pPr>
            <a:r>
              <a:rPr lang="cs-CZ" sz="3200" dirty="0">
                <a:solidFill>
                  <a:srgbClr val="2C3742"/>
                </a:solidFill>
                <a:latin typeface="Calibri" pitchFamily="34" charset="0"/>
                <a:ea typeface="Calibri" pitchFamily="34" charset="-122"/>
                <a:cs typeface="Calibri" pitchFamily="34" charset="-120"/>
              </a:rPr>
              <a:t>Organizátor hry zapíše všechny hráče pod sebe podle přidělených čísel tak, aby o sobě navzájem nevěděli, neznali pořadí.</a:t>
            </a:r>
          </a:p>
          <a:p>
            <a:pPr marL="514350" indent="-514350" algn="l">
              <a:lnSpc>
                <a:spcPct val="110000"/>
              </a:lnSpc>
              <a:buAutoNum type="arabicPeriod"/>
            </a:pPr>
            <a:r>
              <a:rPr lang="cs-CZ" sz="3200" dirty="0">
                <a:solidFill>
                  <a:srgbClr val="2C3742"/>
                </a:solidFill>
                <a:latin typeface="Calibri" pitchFamily="34" charset="0"/>
                <a:ea typeface="Calibri" pitchFamily="34" charset="-122"/>
                <a:cs typeface="Calibri" pitchFamily="34" charset="-120"/>
              </a:rPr>
              <a:t>Hráč na prvním místě má za úkol určeným způsobem „zabít“ hráče následujícího v pořadí. Poslední hráč zabíjí prvního.</a:t>
            </a:r>
          </a:p>
          <a:p>
            <a:pPr marL="514350" indent="-514350" algn="l">
              <a:lnSpc>
                <a:spcPct val="110000"/>
              </a:lnSpc>
              <a:buAutoNum type="arabicPeriod"/>
            </a:pPr>
            <a:r>
              <a:rPr lang="cs-CZ" sz="3200" dirty="0">
                <a:solidFill>
                  <a:srgbClr val="2C3742"/>
                </a:solidFill>
                <a:latin typeface="Calibri" pitchFamily="34" charset="0"/>
                <a:ea typeface="Calibri" pitchFamily="34" charset="-122"/>
                <a:cs typeface="Calibri" pitchFamily="34" charset="-120"/>
              </a:rPr>
              <a:t>Každému hráči organizátor předá jméno oběti.</a:t>
            </a:r>
          </a:p>
          <a:p>
            <a:pPr marL="514350" indent="-514350" algn="l">
              <a:lnSpc>
                <a:spcPct val="110000"/>
              </a:lnSpc>
              <a:buAutoNum type="arabicPeriod"/>
            </a:pPr>
            <a:r>
              <a:rPr lang="cs-CZ" sz="3200" dirty="0">
                <a:solidFill>
                  <a:srgbClr val="2C3742"/>
                </a:solidFill>
                <a:latin typeface="Calibri" pitchFamily="34" charset="0"/>
                <a:ea typeface="Calibri" pitchFamily="34" charset="-122"/>
                <a:cs typeface="Calibri" pitchFamily="34" charset="-120"/>
              </a:rPr>
              <a:t>Každý hráč se snaží přistihnout svoji oběť někde o samotě, beze svědků, dotknout se jí a sdělit jí smrtící formulku (</a:t>
            </a:r>
            <a:r>
              <a:rPr lang="cs-CZ" sz="3200" dirty="0" err="1">
                <a:solidFill>
                  <a:srgbClr val="2C3742"/>
                </a:solidFill>
                <a:latin typeface="Calibri" pitchFamily="34" charset="0"/>
                <a:ea typeface="Calibri" pitchFamily="34" charset="-122"/>
                <a:cs typeface="Calibri" pitchFamily="34" charset="-120"/>
              </a:rPr>
              <a:t>Hasta</a:t>
            </a:r>
            <a:r>
              <a:rPr lang="cs-CZ" sz="3200" dirty="0">
                <a:solidFill>
                  <a:srgbClr val="2C3742"/>
                </a:solidFill>
                <a:latin typeface="Calibri" pitchFamily="34" charset="0"/>
                <a:ea typeface="Calibri" pitchFamily="34" charset="-122"/>
                <a:cs typeface="Calibri" pitchFamily="34" charset="-120"/>
              </a:rPr>
              <a:t> la vista).</a:t>
            </a:r>
            <a:endParaRPr lang="en-US" sz="3200" dirty="0"/>
          </a:p>
        </p:txBody>
      </p:sp>
    </p:spTree>
    <p:extLst>
      <p:ext uri="{BB962C8B-B14F-4D97-AF65-F5344CB8AC3E}">
        <p14:creationId xmlns:p14="http://schemas.microsoft.com/office/powerpoint/2010/main" val="2994498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Text 0"/>
          <p:cNvSpPr>
            <a:spLocks noGrp="1"/>
          </p:cNvSpPr>
          <p:nvPr>
            <p:ph type="title" idx="100" hasCustomPrompt="1"/>
          </p:nvPr>
        </p:nvSpPr>
        <p:spPr>
          <a:xfrm>
            <a:off x="396798" y="164424"/>
            <a:ext cx="8931759" cy="1018424"/>
          </a:xfrm>
          <a:prstGeom prst="rect">
            <a:avLst/>
          </a:prstGeom>
          <a:noFill/>
          <a:ln/>
        </p:spPr>
        <p:txBody>
          <a:bodyPr wrap="square" lIns="0" tIns="0" rIns="0" bIns="0" rtlCol="0" anchor="t"/>
          <a:lstStyle/>
          <a:p>
            <a:pPr algn="l"/>
            <a:r>
              <a:rPr lang="cs-CZ" sz="6600" b="1" dirty="0">
                <a:solidFill>
                  <a:srgbClr val="1F3A63"/>
                </a:solidFill>
                <a:latin typeface="Trebuchet MS" pitchFamily="34" charset="0"/>
                <a:ea typeface="Trebuchet MS" pitchFamily="34" charset="-122"/>
                <a:cs typeface="Trebuchet MS" pitchFamily="34" charset="-120"/>
              </a:rPr>
              <a:t>Princip hry, pravidla</a:t>
            </a:r>
            <a:endParaRPr lang="en-US" sz="6600" dirty="0"/>
          </a:p>
        </p:txBody>
      </p:sp>
      <p:sp>
        <p:nvSpPr>
          <p:cNvPr id="10" name="Text 7"/>
          <p:cNvSpPr/>
          <p:nvPr/>
        </p:nvSpPr>
        <p:spPr>
          <a:xfrm>
            <a:off x="2562149" y="4343400"/>
            <a:ext cx="1998878" cy="457200"/>
          </a:xfrm>
          <a:prstGeom prst="rect">
            <a:avLst/>
          </a:prstGeom>
          <a:noFill/>
          <a:ln/>
        </p:spPr>
        <p:txBody>
          <a:bodyPr wrap="square" lIns="0" tIns="0" rIns="0" bIns="0" rtlCol="0" anchor="ctr"/>
          <a:lstStyle/>
          <a:p>
            <a:pPr marL="0" indent="0" algn="ctr">
              <a:buNone/>
            </a:pPr>
            <a:r>
              <a:rPr lang="en-US" sz="1250" dirty="0">
                <a:solidFill>
                  <a:srgbClr val="FFFFFF"/>
                </a:solidFill>
                <a:latin typeface="Calibri" pitchFamily="34" charset="0"/>
                <a:ea typeface="Calibri" pitchFamily="34" charset="-122"/>
                <a:cs typeface="Calibri" pitchFamily="34" charset="-120"/>
              </a:rPr>
              <a:t>Vyřazovací systém</a:t>
            </a:r>
            <a:endParaRPr lang="en-US" sz="1250" dirty="0"/>
          </a:p>
        </p:txBody>
      </p:sp>
      <p:sp>
        <p:nvSpPr>
          <p:cNvPr id="12" name="Text 9"/>
          <p:cNvSpPr/>
          <p:nvPr/>
        </p:nvSpPr>
        <p:spPr>
          <a:xfrm>
            <a:off x="4762195" y="4343400"/>
            <a:ext cx="1702613" cy="457200"/>
          </a:xfrm>
          <a:prstGeom prst="rect">
            <a:avLst/>
          </a:prstGeom>
          <a:noFill/>
          <a:ln/>
        </p:spPr>
        <p:txBody>
          <a:bodyPr wrap="square" lIns="0" tIns="0" rIns="0" bIns="0" rtlCol="0" anchor="ctr"/>
          <a:lstStyle/>
          <a:p>
            <a:pPr marL="0" indent="0" algn="ctr">
              <a:buNone/>
            </a:pPr>
            <a:r>
              <a:rPr lang="en-US" sz="1250" dirty="0">
                <a:solidFill>
                  <a:srgbClr val="FFFFFF"/>
                </a:solidFill>
                <a:latin typeface="Calibri" pitchFamily="34" charset="0"/>
                <a:ea typeface="Calibri" pitchFamily="34" charset="-122"/>
                <a:cs typeface="Calibri" pitchFamily="34" charset="-120"/>
              </a:rPr>
              <a:t>Smíšený systém</a:t>
            </a:r>
            <a:endParaRPr lang="en-US" sz="1250" dirty="0"/>
          </a:p>
        </p:txBody>
      </p:sp>
      <p:sp>
        <p:nvSpPr>
          <p:cNvPr id="13" name="Text 3"/>
          <p:cNvSpPr/>
          <p:nvPr/>
        </p:nvSpPr>
        <p:spPr>
          <a:xfrm>
            <a:off x="507367" y="1249960"/>
            <a:ext cx="11304332" cy="5712901"/>
          </a:xfrm>
          <a:prstGeom prst="rect">
            <a:avLst/>
          </a:prstGeom>
          <a:noFill/>
          <a:ln/>
        </p:spPr>
        <p:txBody>
          <a:bodyPr wrap="square" lIns="0" tIns="0" rIns="0" bIns="0" rtlCol="0" anchor="ctr"/>
          <a:lstStyle/>
          <a:p>
            <a:pPr marL="514350" indent="-514350" algn="l">
              <a:lnSpc>
                <a:spcPct val="110000"/>
              </a:lnSpc>
              <a:buFont typeface="+mj-lt"/>
              <a:buAutoNum type="arabicPeriod" startAt="6"/>
            </a:pPr>
            <a:r>
              <a:rPr lang="cs-CZ" sz="3200" dirty="0">
                <a:solidFill>
                  <a:srgbClr val="2C3742"/>
                </a:solidFill>
                <a:latin typeface="Calibri" pitchFamily="34" charset="0"/>
                <a:ea typeface="Calibri" pitchFamily="34" charset="-122"/>
                <a:cs typeface="Calibri" pitchFamily="34" charset="-120"/>
              </a:rPr>
              <a:t>Zabitý hráč dojde na určené místo a nakreslí křížek – veřejně je znám pouze počet zabitých a zbývajících hráčů.</a:t>
            </a:r>
          </a:p>
          <a:p>
            <a:pPr marL="514350" indent="-514350" algn="l">
              <a:lnSpc>
                <a:spcPct val="110000"/>
              </a:lnSpc>
              <a:buFont typeface="+mj-lt"/>
              <a:buAutoNum type="arabicPeriod" startAt="6"/>
            </a:pPr>
            <a:r>
              <a:rPr lang="cs-CZ" sz="3200" dirty="0">
                <a:solidFill>
                  <a:srgbClr val="2C3742"/>
                </a:solidFill>
                <a:latin typeface="Calibri" pitchFamily="34" charset="0"/>
                <a:ea typeface="Calibri" pitchFamily="34" charset="-122"/>
                <a:cs typeface="Calibri" pitchFamily="34" charset="-120"/>
              </a:rPr>
              <a:t>Ten, kdo zabije svoji oběť, získává jako další cíl útoku toho, koho měl původně zabít ten předchozí (koho zrovna zabil) – ten mu jméno musí předat.</a:t>
            </a:r>
          </a:p>
          <a:p>
            <a:pPr marL="514350" indent="-514350" algn="l">
              <a:lnSpc>
                <a:spcPct val="110000"/>
              </a:lnSpc>
              <a:buFont typeface="+mj-lt"/>
              <a:buAutoNum type="arabicPeriod" startAt="6"/>
            </a:pPr>
            <a:r>
              <a:rPr lang="cs-CZ" sz="3200" dirty="0">
                <a:solidFill>
                  <a:srgbClr val="2C3742"/>
                </a:solidFill>
                <a:latin typeface="Calibri" pitchFamily="34" charset="0"/>
                <a:ea typeface="Calibri" pitchFamily="34" charset="-122"/>
                <a:cs typeface="Calibri" pitchFamily="34" charset="-120"/>
              </a:rPr>
              <a:t>Hráč se před zabitím zachrání tím, že se neocitne o samotě se svým vrahem. Tedy je nejlepší být ve společnosti alespoň dvou dalších lidí (není úplně dobře být jen s jedním, protože to může být zrovna vrah).</a:t>
            </a:r>
          </a:p>
          <a:p>
            <a:pPr algn="l">
              <a:lnSpc>
                <a:spcPct val="110000"/>
              </a:lnSpc>
            </a:pPr>
            <a:endParaRPr lang="en-US" sz="3200" dirty="0"/>
          </a:p>
        </p:txBody>
      </p:sp>
    </p:spTree>
    <p:extLst>
      <p:ext uri="{BB962C8B-B14F-4D97-AF65-F5344CB8AC3E}">
        <p14:creationId xmlns:p14="http://schemas.microsoft.com/office/powerpoint/2010/main" val="3257290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Text 0"/>
          <p:cNvSpPr>
            <a:spLocks noGrp="1"/>
          </p:cNvSpPr>
          <p:nvPr>
            <p:ph type="title" idx="100" hasCustomPrompt="1"/>
          </p:nvPr>
        </p:nvSpPr>
        <p:spPr>
          <a:xfrm>
            <a:off x="396798" y="164424"/>
            <a:ext cx="8931759" cy="1018424"/>
          </a:xfrm>
          <a:prstGeom prst="rect">
            <a:avLst/>
          </a:prstGeom>
          <a:noFill/>
          <a:ln/>
        </p:spPr>
        <p:txBody>
          <a:bodyPr wrap="square" lIns="0" tIns="0" rIns="0" bIns="0" rtlCol="0" anchor="t"/>
          <a:lstStyle/>
          <a:p>
            <a:pPr algn="l"/>
            <a:r>
              <a:rPr lang="cs-CZ" sz="6600" b="1" dirty="0">
                <a:solidFill>
                  <a:srgbClr val="1F3A63"/>
                </a:solidFill>
                <a:latin typeface="Trebuchet MS" pitchFamily="34" charset="0"/>
                <a:ea typeface="Trebuchet MS" pitchFamily="34" charset="-122"/>
                <a:cs typeface="Trebuchet MS" pitchFamily="34" charset="-120"/>
              </a:rPr>
              <a:t>Princip hry, pravidla</a:t>
            </a:r>
            <a:endParaRPr lang="en-US" sz="6600" dirty="0"/>
          </a:p>
        </p:txBody>
      </p:sp>
      <p:sp>
        <p:nvSpPr>
          <p:cNvPr id="10" name="Text 7"/>
          <p:cNvSpPr/>
          <p:nvPr/>
        </p:nvSpPr>
        <p:spPr>
          <a:xfrm>
            <a:off x="2562149" y="4343400"/>
            <a:ext cx="1998878" cy="457200"/>
          </a:xfrm>
          <a:prstGeom prst="rect">
            <a:avLst/>
          </a:prstGeom>
          <a:noFill/>
          <a:ln/>
        </p:spPr>
        <p:txBody>
          <a:bodyPr wrap="square" lIns="0" tIns="0" rIns="0" bIns="0" rtlCol="0" anchor="ctr"/>
          <a:lstStyle/>
          <a:p>
            <a:pPr marL="0" indent="0" algn="ctr">
              <a:buNone/>
            </a:pPr>
            <a:r>
              <a:rPr lang="en-US" sz="1250" dirty="0">
                <a:solidFill>
                  <a:srgbClr val="FFFFFF"/>
                </a:solidFill>
                <a:latin typeface="Calibri" pitchFamily="34" charset="0"/>
                <a:ea typeface="Calibri" pitchFamily="34" charset="-122"/>
                <a:cs typeface="Calibri" pitchFamily="34" charset="-120"/>
              </a:rPr>
              <a:t>Vyřazovací systém</a:t>
            </a:r>
            <a:endParaRPr lang="en-US" sz="1250" dirty="0"/>
          </a:p>
        </p:txBody>
      </p:sp>
      <p:sp>
        <p:nvSpPr>
          <p:cNvPr id="12" name="Text 9"/>
          <p:cNvSpPr/>
          <p:nvPr/>
        </p:nvSpPr>
        <p:spPr>
          <a:xfrm>
            <a:off x="4762195" y="4343400"/>
            <a:ext cx="1702613" cy="457200"/>
          </a:xfrm>
          <a:prstGeom prst="rect">
            <a:avLst/>
          </a:prstGeom>
          <a:noFill/>
          <a:ln/>
        </p:spPr>
        <p:txBody>
          <a:bodyPr wrap="square" lIns="0" tIns="0" rIns="0" bIns="0" rtlCol="0" anchor="ctr"/>
          <a:lstStyle/>
          <a:p>
            <a:pPr marL="0" indent="0" algn="ctr">
              <a:buNone/>
            </a:pPr>
            <a:r>
              <a:rPr lang="en-US" sz="1250" dirty="0">
                <a:solidFill>
                  <a:srgbClr val="FFFFFF"/>
                </a:solidFill>
                <a:latin typeface="Calibri" pitchFamily="34" charset="0"/>
                <a:ea typeface="Calibri" pitchFamily="34" charset="-122"/>
                <a:cs typeface="Calibri" pitchFamily="34" charset="-120"/>
              </a:rPr>
              <a:t>Smíšený systém</a:t>
            </a:r>
            <a:endParaRPr lang="en-US" sz="1250" dirty="0"/>
          </a:p>
        </p:txBody>
      </p:sp>
      <p:sp>
        <p:nvSpPr>
          <p:cNvPr id="13" name="Text 3"/>
          <p:cNvSpPr/>
          <p:nvPr/>
        </p:nvSpPr>
        <p:spPr>
          <a:xfrm>
            <a:off x="507367" y="1249960"/>
            <a:ext cx="11304332" cy="5712901"/>
          </a:xfrm>
          <a:prstGeom prst="rect">
            <a:avLst/>
          </a:prstGeom>
          <a:noFill/>
          <a:ln/>
        </p:spPr>
        <p:txBody>
          <a:bodyPr wrap="square" lIns="0" tIns="0" rIns="0" bIns="0" rtlCol="0" anchor="ctr"/>
          <a:lstStyle/>
          <a:p>
            <a:pPr marL="514350" indent="-514350" algn="l">
              <a:lnSpc>
                <a:spcPct val="110000"/>
              </a:lnSpc>
              <a:buFont typeface="+mj-lt"/>
              <a:buAutoNum type="arabicPeriod" startAt="9"/>
            </a:pPr>
            <a:r>
              <a:rPr lang="cs-CZ" sz="3200" dirty="0">
                <a:solidFill>
                  <a:srgbClr val="2C3742"/>
                </a:solidFill>
                <a:latin typeface="Calibri" pitchFamily="34" charset="0"/>
                <a:ea typeface="Calibri" pitchFamily="34" charset="-122"/>
                <a:cs typeface="Calibri" pitchFamily="34" charset="-120"/>
              </a:rPr>
              <a:t>Osamocený hráč se může při pronásledování vrahem zachránit tím, že doběhne do společnosti někoho jiného nebo si pomoc přivolá. Problém je volání o pomoc v doslechu civilistů (můžou si myslet, že někdo opravdu potřebuje zachránit.</a:t>
            </a:r>
          </a:p>
          <a:p>
            <a:pPr marL="514350" indent="-514350">
              <a:lnSpc>
                <a:spcPct val="110000"/>
              </a:lnSpc>
              <a:buFont typeface="+mj-lt"/>
              <a:buAutoNum type="arabicPeriod" startAt="9"/>
            </a:pPr>
            <a:r>
              <a:rPr lang="cs-CZ" sz="3200" dirty="0">
                <a:solidFill>
                  <a:srgbClr val="2C3742"/>
                </a:solidFill>
                <a:latin typeface="Calibri" pitchFamily="34" charset="0"/>
                <a:ea typeface="Calibri" pitchFamily="34" charset="-122"/>
                <a:cs typeface="Calibri" pitchFamily="34" charset="-120"/>
              </a:rPr>
              <a:t>Hraje se od startu bez přerušení – kdykoli a kdekoli až do konce.</a:t>
            </a:r>
          </a:p>
          <a:p>
            <a:pPr marL="514350" indent="-514350">
              <a:lnSpc>
                <a:spcPct val="110000"/>
              </a:lnSpc>
              <a:buFont typeface="+mj-lt"/>
              <a:buAutoNum type="arabicPeriod" startAt="9"/>
            </a:pPr>
            <a:r>
              <a:rPr lang="cs-CZ" sz="3200" dirty="0">
                <a:solidFill>
                  <a:srgbClr val="2C3742"/>
                </a:solidFill>
                <a:latin typeface="Calibri" pitchFamily="34" charset="0"/>
                <a:ea typeface="Calibri" pitchFamily="34" charset="-122"/>
                <a:cs typeface="Calibri" pitchFamily="34" charset="-120"/>
              </a:rPr>
              <a:t>Hra v naší variantě končí ve chvíli, kdy zůstanou dva poslední hráči (museli by se zabít navzájem a nevyhrál by nikdo).</a:t>
            </a:r>
          </a:p>
          <a:p>
            <a:pPr algn="l">
              <a:lnSpc>
                <a:spcPct val="110000"/>
              </a:lnSpc>
            </a:pPr>
            <a:endParaRPr lang="cs-CZ" sz="3200" dirty="0">
              <a:solidFill>
                <a:srgbClr val="2C3742"/>
              </a:solidFill>
              <a:latin typeface="Calibri" pitchFamily="34" charset="0"/>
              <a:ea typeface="Calibri" pitchFamily="34" charset="-122"/>
              <a:cs typeface="Calibri" pitchFamily="34" charset="-120"/>
            </a:endParaRPr>
          </a:p>
          <a:p>
            <a:pPr algn="l">
              <a:lnSpc>
                <a:spcPct val="110000"/>
              </a:lnSpc>
            </a:pPr>
            <a:endParaRPr lang="en-US" sz="3200" dirty="0"/>
          </a:p>
        </p:txBody>
      </p:sp>
    </p:spTree>
    <p:extLst>
      <p:ext uri="{BB962C8B-B14F-4D97-AF65-F5344CB8AC3E}">
        <p14:creationId xmlns:p14="http://schemas.microsoft.com/office/powerpoint/2010/main" val="3902971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Text 0"/>
          <p:cNvSpPr>
            <a:spLocks noGrp="1"/>
          </p:cNvSpPr>
          <p:nvPr>
            <p:ph type="title" idx="100" hasCustomPrompt="1"/>
          </p:nvPr>
        </p:nvSpPr>
        <p:spPr>
          <a:xfrm>
            <a:off x="396798" y="164424"/>
            <a:ext cx="8931759" cy="1018424"/>
          </a:xfrm>
          <a:prstGeom prst="rect">
            <a:avLst/>
          </a:prstGeom>
          <a:noFill/>
          <a:ln/>
        </p:spPr>
        <p:txBody>
          <a:bodyPr wrap="square" lIns="0" tIns="0" rIns="0" bIns="0" rtlCol="0" anchor="t"/>
          <a:lstStyle/>
          <a:p>
            <a:pPr algn="l"/>
            <a:r>
              <a:rPr lang="cs-CZ" sz="6600" b="1" dirty="0">
                <a:solidFill>
                  <a:srgbClr val="1F3A63"/>
                </a:solidFill>
                <a:latin typeface="Trebuchet MS" pitchFamily="34" charset="0"/>
                <a:ea typeface="Trebuchet MS" pitchFamily="34" charset="-122"/>
                <a:cs typeface="Trebuchet MS" pitchFamily="34" charset="-120"/>
              </a:rPr>
              <a:t>Příklad</a:t>
            </a:r>
            <a:endParaRPr lang="en-US" sz="6600" dirty="0"/>
          </a:p>
        </p:txBody>
      </p:sp>
      <p:sp>
        <p:nvSpPr>
          <p:cNvPr id="10" name="Text 7"/>
          <p:cNvSpPr/>
          <p:nvPr/>
        </p:nvSpPr>
        <p:spPr>
          <a:xfrm>
            <a:off x="2562149" y="4343400"/>
            <a:ext cx="1998878" cy="457200"/>
          </a:xfrm>
          <a:prstGeom prst="rect">
            <a:avLst/>
          </a:prstGeom>
          <a:noFill/>
          <a:ln/>
        </p:spPr>
        <p:txBody>
          <a:bodyPr wrap="square" lIns="0" tIns="0" rIns="0" bIns="0" rtlCol="0" anchor="ctr"/>
          <a:lstStyle/>
          <a:p>
            <a:pPr marL="0" indent="0" algn="ctr">
              <a:buNone/>
            </a:pPr>
            <a:r>
              <a:rPr lang="en-US" sz="1250" dirty="0">
                <a:solidFill>
                  <a:srgbClr val="FFFFFF"/>
                </a:solidFill>
                <a:latin typeface="Calibri" pitchFamily="34" charset="0"/>
                <a:ea typeface="Calibri" pitchFamily="34" charset="-122"/>
                <a:cs typeface="Calibri" pitchFamily="34" charset="-120"/>
              </a:rPr>
              <a:t>Vyřazovací systém</a:t>
            </a:r>
            <a:endParaRPr lang="en-US" sz="1250" dirty="0"/>
          </a:p>
        </p:txBody>
      </p:sp>
      <p:sp>
        <p:nvSpPr>
          <p:cNvPr id="12" name="Text 9"/>
          <p:cNvSpPr/>
          <p:nvPr/>
        </p:nvSpPr>
        <p:spPr>
          <a:xfrm>
            <a:off x="4762195" y="4343400"/>
            <a:ext cx="1702613" cy="457200"/>
          </a:xfrm>
          <a:prstGeom prst="rect">
            <a:avLst/>
          </a:prstGeom>
          <a:noFill/>
          <a:ln/>
        </p:spPr>
        <p:txBody>
          <a:bodyPr wrap="square" lIns="0" tIns="0" rIns="0" bIns="0" rtlCol="0" anchor="ctr"/>
          <a:lstStyle/>
          <a:p>
            <a:pPr marL="0" indent="0" algn="ctr">
              <a:buNone/>
            </a:pPr>
            <a:r>
              <a:rPr lang="en-US" sz="1250" dirty="0">
                <a:solidFill>
                  <a:srgbClr val="FFFFFF"/>
                </a:solidFill>
                <a:latin typeface="Calibri" pitchFamily="34" charset="0"/>
                <a:ea typeface="Calibri" pitchFamily="34" charset="-122"/>
                <a:cs typeface="Calibri" pitchFamily="34" charset="-120"/>
              </a:rPr>
              <a:t>Smíšený systém</a:t>
            </a:r>
            <a:endParaRPr lang="en-US" sz="1250" dirty="0"/>
          </a:p>
        </p:txBody>
      </p:sp>
      <p:sp>
        <p:nvSpPr>
          <p:cNvPr id="13" name="Text 3"/>
          <p:cNvSpPr/>
          <p:nvPr/>
        </p:nvSpPr>
        <p:spPr>
          <a:xfrm>
            <a:off x="507367" y="1249960"/>
            <a:ext cx="2118387" cy="5796791"/>
          </a:xfrm>
          <a:prstGeom prst="rect">
            <a:avLst/>
          </a:prstGeom>
          <a:noFill/>
          <a:ln/>
        </p:spPr>
        <p:txBody>
          <a:bodyPr wrap="square" lIns="0" tIns="0" rIns="0" bIns="0" rtlCol="0" anchor="ctr"/>
          <a:lstStyle/>
          <a:p>
            <a:pPr marL="514350" indent="-514350" algn="l">
              <a:lnSpc>
                <a:spcPct val="110000"/>
              </a:lnSpc>
              <a:buAutoNum type="arabicPeriod"/>
            </a:pPr>
            <a:r>
              <a:rPr lang="cs-CZ" sz="3200" dirty="0">
                <a:solidFill>
                  <a:srgbClr val="2C3742"/>
                </a:solidFill>
                <a:latin typeface="Calibri" pitchFamily="34" charset="0"/>
                <a:ea typeface="Calibri" pitchFamily="34" charset="-122"/>
                <a:cs typeface="Calibri" pitchFamily="34" charset="-120"/>
              </a:rPr>
              <a:t>Hvězda</a:t>
            </a:r>
          </a:p>
          <a:p>
            <a:pPr marL="514350" indent="-514350" algn="l">
              <a:lnSpc>
                <a:spcPct val="110000"/>
              </a:lnSpc>
              <a:buAutoNum type="arabicPeriod"/>
            </a:pPr>
            <a:r>
              <a:rPr lang="cs-CZ" sz="3200" dirty="0">
                <a:solidFill>
                  <a:srgbClr val="2C3742"/>
                </a:solidFill>
                <a:latin typeface="Calibri" pitchFamily="34" charset="0"/>
                <a:ea typeface="Calibri" pitchFamily="34" charset="-122"/>
                <a:cs typeface="Calibri" pitchFamily="34" charset="-120"/>
              </a:rPr>
              <a:t>Eliška</a:t>
            </a:r>
          </a:p>
          <a:p>
            <a:pPr marL="514350" indent="-514350" algn="l">
              <a:lnSpc>
                <a:spcPct val="110000"/>
              </a:lnSpc>
              <a:buAutoNum type="arabicPeriod"/>
            </a:pPr>
            <a:r>
              <a:rPr lang="cs-CZ" sz="3200" dirty="0">
                <a:solidFill>
                  <a:srgbClr val="2C3742"/>
                </a:solidFill>
                <a:latin typeface="Calibri" pitchFamily="34" charset="0"/>
                <a:ea typeface="Calibri" pitchFamily="34" charset="-122"/>
                <a:cs typeface="Calibri" pitchFamily="34" charset="-120"/>
              </a:rPr>
              <a:t>Vašek</a:t>
            </a:r>
          </a:p>
          <a:p>
            <a:pPr marL="514350" indent="-514350" algn="l">
              <a:lnSpc>
                <a:spcPct val="110000"/>
              </a:lnSpc>
              <a:buAutoNum type="arabicPeriod"/>
            </a:pPr>
            <a:r>
              <a:rPr lang="cs-CZ" sz="3200" dirty="0">
                <a:solidFill>
                  <a:srgbClr val="2C3742"/>
                </a:solidFill>
                <a:latin typeface="Calibri" pitchFamily="34" charset="0"/>
                <a:ea typeface="Calibri" pitchFamily="34" charset="-122"/>
                <a:cs typeface="Calibri" pitchFamily="34" charset="-120"/>
              </a:rPr>
              <a:t>Honza</a:t>
            </a:r>
          </a:p>
          <a:p>
            <a:pPr marL="514350" indent="-514350" algn="l">
              <a:lnSpc>
                <a:spcPct val="110000"/>
              </a:lnSpc>
              <a:buAutoNum type="arabicPeriod"/>
            </a:pPr>
            <a:r>
              <a:rPr lang="cs-CZ" sz="3200" dirty="0">
                <a:solidFill>
                  <a:srgbClr val="2C3742"/>
                </a:solidFill>
                <a:latin typeface="Calibri" pitchFamily="34" charset="0"/>
                <a:ea typeface="Calibri" pitchFamily="34" charset="-122"/>
                <a:cs typeface="Calibri" pitchFamily="34" charset="-120"/>
              </a:rPr>
              <a:t>Šimon</a:t>
            </a:r>
          </a:p>
          <a:p>
            <a:pPr marL="514350" indent="-514350" algn="l">
              <a:lnSpc>
                <a:spcPct val="110000"/>
              </a:lnSpc>
              <a:buAutoNum type="arabicPeriod"/>
            </a:pPr>
            <a:r>
              <a:rPr lang="cs-CZ" sz="3200" dirty="0">
                <a:solidFill>
                  <a:srgbClr val="2C3742"/>
                </a:solidFill>
                <a:latin typeface="Calibri" pitchFamily="34" charset="0"/>
                <a:ea typeface="Calibri" pitchFamily="34" charset="-122"/>
                <a:cs typeface="Calibri" pitchFamily="34" charset="-120"/>
              </a:rPr>
              <a:t>Jeřáb</a:t>
            </a:r>
          </a:p>
          <a:p>
            <a:pPr marL="514350" indent="-514350" algn="l">
              <a:lnSpc>
                <a:spcPct val="110000"/>
              </a:lnSpc>
              <a:buAutoNum type="arabicPeriod"/>
            </a:pPr>
            <a:r>
              <a:rPr lang="cs-CZ" sz="3200" dirty="0" err="1">
                <a:solidFill>
                  <a:srgbClr val="2C3742"/>
                </a:solidFill>
                <a:latin typeface="Calibri" pitchFamily="34" charset="0"/>
                <a:ea typeface="Calibri" pitchFamily="34" charset="-122"/>
                <a:cs typeface="Calibri" pitchFamily="34" charset="-120"/>
              </a:rPr>
              <a:t>Hopík</a:t>
            </a:r>
            <a:endParaRPr lang="cs-CZ" sz="3200" dirty="0">
              <a:solidFill>
                <a:srgbClr val="2C3742"/>
              </a:solidFill>
              <a:latin typeface="Calibri" pitchFamily="34" charset="0"/>
              <a:ea typeface="Calibri" pitchFamily="34" charset="-122"/>
              <a:cs typeface="Calibri" pitchFamily="34" charset="-120"/>
            </a:endParaRPr>
          </a:p>
          <a:p>
            <a:pPr marL="514350" indent="-514350" algn="l">
              <a:lnSpc>
                <a:spcPct val="110000"/>
              </a:lnSpc>
              <a:buAutoNum type="arabicPeriod"/>
            </a:pPr>
            <a:r>
              <a:rPr lang="cs-CZ" sz="3200" dirty="0">
                <a:solidFill>
                  <a:srgbClr val="2C3742"/>
                </a:solidFill>
                <a:latin typeface="Calibri" pitchFamily="34" charset="0"/>
                <a:ea typeface="Calibri" pitchFamily="34" charset="-122"/>
                <a:cs typeface="Calibri" pitchFamily="34" charset="-120"/>
              </a:rPr>
              <a:t>Kája</a:t>
            </a:r>
          </a:p>
          <a:p>
            <a:pPr marL="514350" indent="-514350" algn="l">
              <a:lnSpc>
                <a:spcPct val="110000"/>
              </a:lnSpc>
              <a:buAutoNum type="arabicPeriod"/>
            </a:pPr>
            <a:r>
              <a:rPr lang="cs-CZ" sz="3200" dirty="0">
                <a:solidFill>
                  <a:srgbClr val="2C3742"/>
                </a:solidFill>
                <a:latin typeface="Calibri" pitchFamily="34" charset="0"/>
                <a:ea typeface="Calibri" pitchFamily="34" charset="-122"/>
                <a:cs typeface="Calibri" pitchFamily="34" charset="-120"/>
              </a:rPr>
              <a:t>Bára</a:t>
            </a:r>
          </a:p>
          <a:p>
            <a:pPr marL="514350" indent="-514350" algn="l">
              <a:lnSpc>
                <a:spcPct val="110000"/>
              </a:lnSpc>
              <a:buAutoNum type="arabicPeriod"/>
            </a:pPr>
            <a:r>
              <a:rPr lang="cs-CZ" sz="3200" dirty="0">
                <a:solidFill>
                  <a:srgbClr val="2C3742"/>
                </a:solidFill>
                <a:latin typeface="Calibri" pitchFamily="34" charset="0"/>
                <a:ea typeface="Calibri" pitchFamily="34" charset="-122"/>
                <a:cs typeface="Calibri" pitchFamily="34" charset="-120"/>
              </a:rPr>
              <a:t>Kuba J.</a:t>
            </a:r>
            <a:br>
              <a:rPr lang="cs-CZ" sz="3200" dirty="0">
                <a:solidFill>
                  <a:srgbClr val="2C3742"/>
                </a:solidFill>
                <a:latin typeface="Calibri" pitchFamily="34" charset="0"/>
                <a:ea typeface="Calibri" pitchFamily="34" charset="-122"/>
                <a:cs typeface="Calibri" pitchFamily="34" charset="-120"/>
              </a:rPr>
            </a:br>
            <a:endParaRPr lang="cs-CZ" sz="3200" dirty="0">
              <a:solidFill>
                <a:srgbClr val="2C3742"/>
              </a:solidFill>
              <a:latin typeface="Calibri" pitchFamily="34" charset="0"/>
              <a:ea typeface="Calibri" pitchFamily="34" charset="-122"/>
              <a:cs typeface="Calibri" pitchFamily="34" charset="-120"/>
            </a:endParaRPr>
          </a:p>
        </p:txBody>
      </p:sp>
      <p:sp>
        <p:nvSpPr>
          <p:cNvPr id="2" name="Zahnutá šipka doleva 1"/>
          <p:cNvSpPr/>
          <p:nvPr/>
        </p:nvSpPr>
        <p:spPr>
          <a:xfrm>
            <a:off x="2336635" y="3567417"/>
            <a:ext cx="731520" cy="813733"/>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solidFill>
                <a:schemeClr val="tx1"/>
              </a:solidFill>
            </a:endParaRPr>
          </a:p>
        </p:txBody>
      </p:sp>
      <p:sp>
        <p:nvSpPr>
          <p:cNvPr id="7" name="Zahnutá šipka doleva 6"/>
          <p:cNvSpPr/>
          <p:nvPr/>
        </p:nvSpPr>
        <p:spPr>
          <a:xfrm>
            <a:off x="3210489" y="1922477"/>
            <a:ext cx="731520" cy="813733"/>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solidFill>
                <a:schemeClr val="tx1"/>
              </a:solidFill>
            </a:endParaRPr>
          </a:p>
        </p:txBody>
      </p:sp>
      <p:sp>
        <p:nvSpPr>
          <p:cNvPr id="8" name="Zahnutá šipka doleva 7"/>
          <p:cNvSpPr/>
          <p:nvPr/>
        </p:nvSpPr>
        <p:spPr>
          <a:xfrm>
            <a:off x="2336635" y="2490480"/>
            <a:ext cx="731520" cy="813733"/>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solidFill>
                <a:schemeClr val="tx1"/>
              </a:solidFill>
            </a:endParaRPr>
          </a:p>
        </p:txBody>
      </p:sp>
      <p:sp>
        <p:nvSpPr>
          <p:cNvPr id="9" name="Zahnutá šipka doleva 8"/>
          <p:cNvSpPr/>
          <p:nvPr/>
        </p:nvSpPr>
        <p:spPr>
          <a:xfrm>
            <a:off x="2336635" y="1428223"/>
            <a:ext cx="731520" cy="813733"/>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solidFill>
                <a:schemeClr val="tx1"/>
              </a:solidFill>
            </a:endParaRPr>
          </a:p>
        </p:txBody>
      </p:sp>
      <p:sp>
        <p:nvSpPr>
          <p:cNvPr id="11" name="Zahnutá šipka doleva 10"/>
          <p:cNvSpPr/>
          <p:nvPr/>
        </p:nvSpPr>
        <p:spPr>
          <a:xfrm>
            <a:off x="2336635" y="4586675"/>
            <a:ext cx="731520" cy="813733"/>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solidFill>
                <a:schemeClr val="tx1"/>
              </a:solidFill>
            </a:endParaRPr>
          </a:p>
        </p:txBody>
      </p:sp>
      <p:sp>
        <p:nvSpPr>
          <p:cNvPr id="14" name="Zahnutá šipka doleva 13"/>
          <p:cNvSpPr/>
          <p:nvPr/>
        </p:nvSpPr>
        <p:spPr>
          <a:xfrm>
            <a:off x="2336635" y="5729680"/>
            <a:ext cx="731520" cy="813733"/>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solidFill>
                <a:schemeClr val="tx1"/>
              </a:solidFill>
            </a:endParaRPr>
          </a:p>
        </p:txBody>
      </p:sp>
      <p:sp>
        <p:nvSpPr>
          <p:cNvPr id="15" name="Zahnutá šipka doleva 14"/>
          <p:cNvSpPr/>
          <p:nvPr/>
        </p:nvSpPr>
        <p:spPr>
          <a:xfrm>
            <a:off x="3227630" y="3035416"/>
            <a:ext cx="731520" cy="813733"/>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solidFill>
                <a:schemeClr val="tx1"/>
              </a:solidFill>
            </a:endParaRPr>
          </a:p>
        </p:txBody>
      </p:sp>
      <p:sp>
        <p:nvSpPr>
          <p:cNvPr id="16" name="Zahnutá šipka doleva 15"/>
          <p:cNvSpPr/>
          <p:nvPr/>
        </p:nvSpPr>
        <p:spPr>
          <a:xfrm>
            <a:off x="3245296" y="4077049"/>
            <a:ext cx="731520" cy="813733"/>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solidFill>
                <a:schemeClr val="tx1"/>
              </a:solidFill>
            </a:endParaRPr>
          </a:p>
        </p:txBody>
      </p:sp>
      <p:sp>
        <p:nvSpPr>
          <p:cNvPr id="17" name="Zahnutá šipka doleva 16"/>
          <p:cNvSpPr/>
          <p:nvPr/>
        </p:nvSpPr>
        <p:spPr>
          <a:xfrm>
            <a:off x="3245296" y="5131620"/>
            <a:ext cx="731520" cy="813733"/>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solidFill>
                <a:schemeClr val="tx1"/>
              </a:solidFill>
            </a:endParaRPr>
          </a:p>
        </p:txBody>
      </p:sp>
      <p:sp>
        <p:nvSpPr>
          <p:cNvPr id="18" name="Zahnutá šipka doleva 17"/>
          <p:cNvSpPr/>
          <p:nvPr/>
        </p:nvSpPr>
        <p:spPr>
          <a:xfrm flipV="1">
            <a:off x="4420780" y="1182847"/>
            <a:ext cx="1216621" cy="5301841"/>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solidFill>
                <a:schemeClr val="tx1"/>
              </a:solidFill>
            </a:endParaRPr>
          </a:p>
        </p:txBody>
      </p:sp>
      <p:sp>
        <p:nvSpPr>
          <p:cNvPr id="19" name="Text 3"/>
          <p:cNvSpPr/>
          <p:nvPr/>
        </p:nvSpPr>
        <p:spPr>
          <a:xfrm>
            <a:off x="6423785" y="1249960"/>
            <a:ext cx="4079232" cy="5796791"/>
          </a:xfrm>
          <a:prstGeom prst="rect">
            <a:avLst/>
          </a:prstGeom>
          <a:noFill/>
          <a:ln/>
        </p:spPr>
        <p:txBody>
          <a:bodyPr wrap="square" lIns="0" tIns="0" rIns="0" bIns="0" rtlCol="0" anchor="ctr"/>
          <a:lstStyle/>
          <a:p>
            <a:pPr algn="l">
              <a:lnSpc>
                <a:spcPct val="110000"/>
              </a:lnSpc>
            </a:pPr>
            <a:r>
              <a:rPr lang="cs-CZ" sz="3200" dirty="0">
                <a:solidFill>
                  <a:srgbClr val="2C3742"/>
                </a:solidFill>
                <a:latin typeface="Calibri" pitchFamily="34" charset="0"/>
                <a:ea typeface="Calibri" pitchFamily="34" charset="-122"/>
                <a:cs typeface="Calibri" pitchFamily="34" charset="-120"/>
              </a:rPr>
              <a:t>Hvězda zabíjí Elišku</a:t>
            </a:r>
          </a:p>
          <a:p>
            <a:pPr algn="l">
              <a:lnSpc>
                <a:spcPct val="110000"/>
              </a:lnSpc>
            </a:pPr>
            <a:r>
              <a:rPr lang="cs-CZ" sz="3200" dirty="0">
                <a:solidFill>
                  <a:srgbClr val="2C3742"/>
                </a:solidFill>
                <a:latin typeface="Calibri" pitchFamily="34" charset="0"/>
                <a:ea typeface="Calibri" pitchFamily="34" charset="-122"/>
                <a:cs typeface="Calibri" pitchFamily="34" charset="-120"/>
              </a:rPr>
              <a:t>Eliška zabíjí Vaška</a:t>
            </a:r>
          </a:p>
          <a:p>
            <a:pPr algn="l">
              <a:lnSpc>
                <a:spcPct val="110000"/>
              </a:lnSpc>
            </a:pPr>
            <a:r>
              <a:rPr lang="cs-CZ" sz="3200" dirty="0">
                <a:solidFill>
                  <a:srgbClr val="2C3742"/>
                </a:solidFill>
                <a:latin typeface="Calibri" pitchFamily="34" charset="0"/>
                <a:ea typeface="Calibri" pitchFamily="34" charset="-122"/>
                <a:cs typeface="Calibri" pitchFamily="34" charset="-120"/>
              </a:rPr>
              <a:t>…</a:t>
            </a:r>
          </a:p>
          <a:p>
            <a:pPr algn="l">
              <a:lnSpc>
                <a:spcPct val="110000"/>
              </a:lnSpc>
            </a:pPr>
            <a:r>
              <a:rPr lang="cs-CZ" sz="3200" dirty="0">
                <a:solidFill>
                  <a:srgbClr val="2C3742"/>
                </a:solidFill>
                <a:latin typeface="Calibri" pitchFamily="34" charset="0"/>
                <a:ea typeface="Calibri" pitchFamily="34" charset="-122"/>
                <a:cs typeface="Calibri" pitchFamily="34" charset="-120"/>
              </a:rPr>
              <a:t>…</a:t>
            </a:r>
          </a:p>
          <a:p>
            <a:pPr algn="l">
              <a:lnSpc>
                <a:spcPct val="110000"/>
              </a:lnSpc>
            </a:pPr>
            <a:r>
              <a:rPr lang="cs-CZ" sz="3200" dirty="0">
                <a:solidFill>
                  <a:srgbClr val="2C3742"/>
                </a:solidFill>
                <a:latin typeface="Calibri" pitchFamily="34" charset="0"/>
                <a:ea typeface="Calibri" pitchFamily="34" charset="-122"/>
                <a:cs typeface="Calibri" pitchFamily="34" charset="-120"/>
              </a:rPr>
              <a:t>…</a:t>
            </a:r>
          </a:p>
          <a:p>
            <a:pPr algn="l">
              <a:lnSpc>
                <a:spcPct val="110000"/>
              </a:lnSpc>
            </a:pPr>
            <a:r>
              <a:rPr lang="cs-CZ" sz="3200" dirty="0">
                <a:solidFill>
                  <a:srgbClr val="2C3742"/>
                </a:solidFill>
                <a:latin typeface="Calibri" pitchFamily="34" charset="0"/>
                <a:ea typeface="Calibri" pitchFamily="34" charset="-122"/>
                <a:cs typeface="Calibri" pitchFamily="34" charset="-120"/>
              </a:rPr>
              <a:t>…</a:t>
            </a:r>
          </a:p>
          <a:p>
            <a:pPr algn="l">
              <a:lnSpc>
                <a:spcPct val="110000"/>
              </a:lnSpc>
            </a:pPr>
            <a:r>
              <a:rPr lang="cs-CZ" sz="3200" dirty="0">
                <a:solidFill>
                  <a:srgbClr val="2C3742"/>
                </a:solidFill>
                <a:latin typeface="Calibri" pitchFamily="34" charset="0"/>
                <a:ea typeface="Calibri" pitchFamily="34" charset="-122"/>
                <a:cs typeface="Calibri" pitchFamily="34" charset="-120"/>
              </a:rPr>
              <a:t>…</a:t>
            </a:r>
          </a:p>
          <a:p>
            <a:pPr algn="l">
              <a:lnSpc>
                <a:spcPct val="110000"/>
              </a:lnSpc>
            </a:pPr>
            <a:r>
              <a:rPr lang="cs-CZ" sz="3200" dirty="0">
                <a:solidFill>
                  <a:srgbClr val="2C3742"/>
                </a:solidFill>
                <a:latin typeface="Calibri" pitchFamily="34" charset="0"/>
                <a:ea typeface="Calibri" pitchFamily="34" charset="-122"/>
                <a:cs typeface="Calibri" pitchFamily="34" charset="-120"/>
              </a:rPr>
              <a:t>…</a:t>
            </a:r>
          </a:p>
          <a:p>
            <a:pPr algn="l">
              <a:lnSpc>
                <a:spcPct val="110000"/>
              </a:lnSpc>
            </a:pPr>
            <a:r>
              <a:rPr lang="cs-CZ" sz="3200" dirty="0">
                <a:solidFill>
                  <a:srgbClr val="2C3742"/>
                </a:solidFill>
                <a:latin typeface="Calibri" pitchFamily="34" charset="0"/>
                <a:ea typeface="Calibri" pitchFamily="34" charset="-122"/>
                <a:cs typeface="Calibri" pitchFamily="34" charset="-120"/>
              </a:rPr>
              <a:t>…</a:t>
            </a:r>
          </a:p>
          <a:p>
            <a:pPr algn="l">
              <a:lnSpc>
                <a:spcPct val="110000"/>
              </a:lnSpc>
            </a:pPr>
            <a:r>
              <a:rPr lang="cs-CZ" sz="3200" dirty="0">
                <a:solidFill>
                  <a:srgbClr val="2C3742"/>
                </a:solidFill>
                <a:latin typeface="Calibri" pitchFamily="34" charset="0"/>
                <a:ea typeface="Calibri" pitchFamily="34" charset="-122"/>
                <a:cs typeface="Calibri" pitchFamily="34" charset="-120"/>
              </a:rPr>
              <a:t>Kuba zabíjí Hvězdu</a:t>
            </a:r>
            <a:br>
              <a:rPr lang="cs-CZ" sz="3200" dirty="0">
                <a:solidFill>
                  <a:srgbClr val="2C3742"/>
                </a:solidFill>
                <a:latin typeface="Calibri" pitchFamily="34" charset="0"/>
                <a:ea typeface="Calibri" pitchFamily="34" charset="-122"/>
                <a:cs typeface="Calibri" pitchFamily="34" charset="-120"/>
              </a:rPr>
            </a:br>
            <a:endParaRPr lang="cs-CZ" sz="3200" dirty="0">
              <a:solidFill>
                <a:srgbClr val="2C3742"/>
              </a:solidFill>
              <a:latin typeface="Calibri" pitchFamily="34" charset="0"/>
              <a:ea typeface="Calibri" pitchFamily="34" charset="-122"/>
              <a:cs typeface="Calibri" pitchFamily="34" charset="-120"/>
            </a:endParaRPr>
          </a:p>
        </p:txBody>
      </p:sp>
    </p:spTree>
    <p:extLst>
      <p:ext uri="{BB962C8B-B14F-4D97-AF65-F5344CB8AC3E}">
        <p14:creationId xmlns:p14="http://schemas.microsoft.com/office/powerpoint/2010/main" val="3955271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Text 0"/>
          <p:cNvSpPr>
            <a:spLocks noGrp="1"/>
          </p:cNvSpPr>
          <p:nvPr>
            <p:ph type="title" idx="100" hasCustomPrompt="1"/>
          </p:nvPr>
        </p:nvSpPr>
        <p:spPr>
          <a:xfrm>
            <a:off x="396798" y="164424"/>
            <a:ext cx="8931759" cy="1018424"/>
          </a:xfrm>
          <a:prstGeom prst="rect">
            <a:avLst/>
          </a:prstGeom>
          <a:noFill/>
          <a:ln/>
        </p:spPr>
        <p:txBody>
          <a:bodyPr wrap="square" lIns="0" tIns="0" rIns="0" bIns="0" rtlCol="0" anchor="t"/>
          <a:lstStyle/>
          <a:p>
            <a:pPr algn="l"/>
            <a:r>
              <a:rPr lang="cs-CZ" sz="6600" b="1" dirty="0">
                <a:solidFill>
                  <a:srgbClr val="1F3A63"/>
                </a:solidFill>
                <a:latin typeface="Trebuchet MS" pitchFamily="34" charset="0"/>
                <a:ea typeface="Trebuchet MS" pitchFamily="34" charset="-122"/>
                <a:cs typeface="Trebuchet MS" pitchFamily="34" charset="-120"/>
              </a:rPr>
              <a:t>Příklad</a:t>
            </a:r>
            <a:endParaRPr lang="en-US" sz="6600" dirty="0"/>
          </a:p>
        </p:txBody>
      </p:sp>
      <p:sp>
        <p:nvSpPr>
          <p:cNvPr id="10" name="Text 7"/>
          <p:cNvSpPr/>
          <p:nvPr/>
        </p:nvSpPr>
        <p:spPr>
          <a:xfrm>
            <a:off x="2562149" y="4343400"/>
            <a:ext cx="1998878" cy="457200"/>
          </a:xfrm>
          <a:prstGeom prst="rect">
            <a:avLst/>
          </a:prstGeom>
          <a:noFill/>
          <a:ln/>
        </p:spPr>
        <p:txBody>
          <a:bodyPr wrap="square" lIns="0" tIns="0" rIns="0" bIns="0" rtlCol="0" anchor="ctr"/>
          <a:lstStyle/>
          <a:p>
            <a:pPr marL="0" indent="0" algn="ctr">
              <a:buNone/>
            </a:pPr>
            <a:r>
              <a:rPr lang="en-US" sz="1250" dirty="0">
                <a:solidFill>
                  <a:srgbClr val="FFFFFF"/>
                </a:solidFill>
                <a:latin typeface="Calibri" pitchFamily="34" charset="0"/>
                <a:ea typeface="Calibri" pitchFamily="34" charset="-122"/>
                <a:cs typeface="Calibri" pitchFamily="34" charset="-120"/>
              </a:rPr>
              <a:t>Vyřazovací systém</a:t>
            </a:r>
            <a:endParaRPr lang="en-US" sz="1250" dirty="0"/>
          </a:p>
        </p:txBody>
      </p:sp>
      <p:sp>
        <p:nvSpPr>
          <p:cNvPr id="12" name="Text 9"/>
          <p:cNvSpPr/>
          <p:nvPr/>
        </p:nvSpPr>
        <p:spPr>
          <a:xfrm>
            <a:off x="4762195" y="4343400"/>
            <a:ext cx="1702613" cy="457200"/>
          </a:xfrm>
          <a:prstGeom prst="rect">
            <a:avLst/>
          </a:prstGeom>
          <a:noFill/>
          <a:ln/>
        </p:spPr>
        <p:txBody>
          <a:bodyPr wrap="square" lIns="0" tIns="0" rIns="0" bIns="0" rtlCol="0" anchor="ctr"/>
          <a:lstStyle/>
          <a:p>
            <a:pPr marL="0" indent="0" algn="ctr">
              <a:buNone/>
            </a:pPr>
            <a:r>
              <a:rPr lang="en-US" sz="1250" dirty="0">
                <a:solidFill>
                  <a:srgbClr val="FFFFFF"/>
                </a:solidFill>
                <a:latin typeface="Calibri" pitchFamily="34" charset="0"/>
                <a:ea typeface="Calibri" pitchFamily="34" charset="-122"/>
                <a:cs typeface="Calibri" pitchFamily="34" charset="-120"/>
              </a:rPr>
              <a:t>Smíšený systém</a:t>
            </a:r>
            <a:endParaRPr lang="en-US" sz="1250" dirty="0"/>
          </a:p>
        </p:txBody>
      </p:sp>
      <p:sp>
        <p:nvSpPr>
          <p:cNvPr id="13" name="Text 3"/>
          <p:cNvSpPr/>
          <p:nvPr/>
        </p:nvSpPr>
        <p:spPr>
          <a:xfrm>
            <a:off x="507367" y="1249960"/>
            <a:ext cx="2118387" cy="5796791"/>
          </a:xfrm>
          <a:prstGeom prst="rect">
            <a:avLst/>
          </a:prstGeom>
          <a:noFill/>
          <a:ln/>
        </p:spPr>
        <p:txBody>
          <a:bodyPr wrap="square" lIns="0" tIns="0" rIns="0" bIns="0" rtlCol="0" anchor="ctr"/>
          <a:lstStyle/>
          <a:p>
            <a:pPr marL="514350" indent="-514350" algn="l">
              <a:lnSpc>
                <a:spcPct val="110000"/>
              </a:lnSpc>
              <a:buAutoNum type="arabicPeriod"/>
            </a:pPr>
            <a:r>
              <a:rPr lang="cs-CZ" sz="3200" dirty="0">
                <a:solidFill>
                  <a:srgbClr val="2C3742"/>
                </a:solidFill>
                <a:latin typeface="Calibri" pitchFamily="34" charset="0"/>
                <a:ea typeface="Calibri" pitchFamily="34" charset="-122"/>
                <a:cs typeface="Calibri" pitchFamily="34" charset="-120"/>
              </a:rPr>
              <a:t>Hvězda</a:t>
            </a:r>
          </a:p>
          <a:p>
            <a:pPr marL="514350" indent="-514350" algn="l">
              <a:lnSpc>
                <a:spcPct val="110000"/>
              </a:lnSpc>
              <a:buAutoNum type="arabicPeriod"/>
            </a:pPr>
            <a:r>
              <a:rPr lang="cs-CZ" sz="3200" strike="sngStrike" dirty="0">
                <a:solidFill>
                  <a:srgbClr val="FF0000"/>
                </a:solidFill>
                <a:latin typeface="Calibri" pitchFamily="34" charset="0"/>
                <a:ea typeface="Calibri" pitchFamily="34" charset="-122"/>
                <a:cs typeface="Calibri" pitchFamily="34" charset="-120"/>
              </a:rPr>
              <a:t>Eliška</a:t>
            </a:r>
          </a:p>
          <a:p>
            <a:pPr marL="514350" indent="-514350" algn="l">
              <a:lnSpc>
                <a:spcPct val="110000"/>
              </a:lnSpc>
              <a:buAutoNum type="arabicPeriod"/>
            </a:pPr>
            <a:r>
              <a:rPr lang="cs-CZ" sz="3200" dirty="0">
                <a:solidFill>
                  <a:srgbClr val="2C3742"/>
                </a:solidFill>
                <a:latin typeface="Calibri" pitchFamily="34" charset="0"/>
                <a:ea typeface="Calibri" pitchFamily="34" charset="-122"/>
                <a:cs typeface="Calibri" pitchFamily="34" charset="-120"/>
              </a:rPr>
              <a:t>Vašek</a:t>
            </a:r>
          </a:p>
          <a:p>
            <a:pPr marL="514350" indent="-514350" algn="l">
              <a:lnSpc>
                <a:spcPct val="110000"/>
              </a:lnSpc>
              <a:buAutoNum type="arabicPeriod"/>
            </a:pPr>
            <a:r>
              <a:rPr lang="cs-CZ" sz="3200" dirty="0">
                <a:solidFill>
                  <a:srgbClr val="2C3742"/>
                </a:solidFill>
                <a:latin typeface="Calibri" pitchFamily="34" charset="0"/>
                <a:ea typeface="Calibri" pitchFamily="34" charset="-122"/>
                <a:cs typeface="Calibri" pitchFamily="34" charset="-120"/>
              </a:rPr>
              <a:t>Honza</a:t>
            </a:r>
          </a:p>
          <a:p>
            <a:pPr marL="514350" indent="-514350" algn="l">
              <a:lnSpc>
                <a:spcPct val="110000"/>
              </a:lnSpc>
              <a:buAutoNum type="arabicPeriod"/>
            </a:pPr>
            <a:r>
              <a:rPr lang="cs-CZ" sz="3200" strike="sngStrike" dirty="0">
                <a:solidFill>
                  <a:srgbClr val="FF0000"/>
                </a:solidFill>
                <a:latin typeface="Calibri" pitchFamily="34" charset="0"/>
                <a:ea typeface="Calibri" pitchFamily="34" charset="-122"/>
                <a:cs typeface="Calibri" pitchFamily="34" charset="-120"/>
              </a:rPr>
              <a:t>Šimon</a:t>
            </a:r>
          </a:p>
          <a:p>
            <a:pPr marL="514350" indent="-514350" algn="l">
              <a:lnSpc>
                <a:spcPct val="110000"/>
              </a:lnSpc>
              <a:buAutoNum type="arabicPeriod"/>
            </a:pPr>
            <a:r>
              <a:rPr lang="cs-CZ" sz="3200" dirty="0">
                <a:solidFill>
                  <a:srgbClr val="2C3742"/>
                </a:solidFill>
                <a:latin typeface="Calibri" pitchFamily="34" charset="0"/>
                <a:ea typeface="Calibri" pitchFamily="34" charset="-122"/>
                <a:cs typeface="Calibri" pitchFamily="34" charset="-120"/>
              </a:rPr>
              <a:t>Jeřáb</a:t>
            </a:r>
          </a:p>
          <a:p>
            <a:pPr marL="514350" indent="-514350" algn="l">
              <a:lnSpc>
                <a:spcPct val="110000"/>
              </a:lnSpc>
              <a:buAutoNum type="arabicPeriod"/>
            </a:pPr>
            <a:r>
              <a:rPr lang="cs-CZ" sz="3200" dirty="0" err="1">
                <a:solidFill>
                  <a:srgbClr val="2C3742"/>
                </a:solidFill>
                <a:latin typeface="Calibri" pitchFamily="34" charset="0"/>
                <a:ea typeface="Calibri" pitchFamily="34" charset="-122"/>
                <a:cs typeface="Calibri" pitchFamily="34" charset="-120"/>
              </a:rPr>
              <a:t>Hopík</a:t>
            </a:r>
            <a:endParaRPr lang="cs-CZ" sz="3200" dirty="0">
              <a:solidFill>
                <a:srgbClr val="2C3742"/>
              </a:solidFill>
              <a:latin typeface="Calibri" pitchFamily="34" charset="0"/>
              <a:ea typeface="Calibri" pitchFamily="34" charset="-122"/>
              <a:cs typeface="Calibri" pitchFamily="34" charset="-120"/>
            </a:endParaRPr>
          </a:p>
          <a:p>
            <a:pPr marL="514350" indent="-514350" algn="l">
              <a:lnSpc>
                <a:spcPct val="110000"/>
              </a:lnSpc>
              <a:buAutoNum type="arabicPeriod"/>
            </a:pPr>
            <a:r>
              <a:rPr lang="cs-CZ" sz="3200" dirty="0">
                <a:solidFill>
                  <a:srgbClr val="2C3742"/>
                </a:solidFill>
                <a:latin typeface="Calibri" pitchFamily="34" charset="0"/>
                <a:ea typeface="Calibri" pitchFamily="34" charset="-122"/>
                <a:cs typeface="Calibri" pitchFamily="34" charset="-120"/>
              </a:rPr>
              <a:t>Kája</a:t>
            </a:r>
          </a:p>
          <a:p>
            <a:pPr marL="514350" indent="-514350" algn="l">
              <a:lnSpc>
                <a:spcPct val="110000"/>
              </a:lnSpc>
              <a:buAutoNum type="arabicPeriod"/>
            </a:pPr>
            <a:r>
              <a:rPr lang="cs-CZ" sz="3200" strike="sngStrike" dirty="0">
                <a:solidFill>
                  <a:srgbClr val="FF0000"/>
                </a:solidFill>
                <a:latin typeface="Calibri" pitchFamily="34" charset="0"/>
                <a:ea typeface="Calibri" pitchFamily="34" charset="-122"/>
                <a:cs typeface="Calibri" pitchFamily="34" charset="-120"/>
              </a:rPr>
              <a:t>Bára</a:t>
            </a:r>
          </a:p>
          <a:p>
            <a:pPr marL="514350" indent="-514350" algn="l">
              <a:lnSpc>
                <a:spcPct val="110000"/>
              </a:lnSpc>
              <a:buAutoNum type="arabicPeriod"/>
            </a:pPr>
            <a:r>
              <a:rPr lang="cs-CZ" sz="3200" dirty="0">
                <a:solidFill>
                  <a:srgbClr val="2C3742"/>
                </a:solidFill>
                <a:latin typeface="Calibri" pitchFamily="34" charset="0"/>
                <a:ea typeface="Calibri" pitchFamily="34" charset="-122"/>
                <a:cs typeface="Calibri" pitchFamily="34" charset="-120"/>
              </a:rPr>
              <a:t>Kuba J.</a:t>
            </a:r>
            <a:br>
              <a:rPr lang="cs-CZ" sz="3200" dirty="0">
                <a:solidFill>
                  <a:srgbClr val="2C3742"/>
                </a:solidFill>
                <a:latin typeface="Calibri" pitchFamily="34" charset="0"/>
                <a:ea typeface="Calibri" pitchFamily="34" charset="-122"/>
                <a:cs typeface="Calibri" pitchFamily="34" charset="-120"/>
              </a:rPr>
            </a:br>
            <a:endParaRPr lang="cs-CZ" sz="3200" dirty="0">
              <a:solidFill>
                <a:srgbClr val="2C3742"/>
              </a:solidFill>
              <a:latin typeface="Calibri" pitchFamily="34" charset="0"/>
              <a:ea typeface="Calibri" pitchFamily="34" charset="-122"/>
              <a:cs typeface="Calibri" pitchFamily="34" charset="-120"/>
            </a:endParaRPr>
          </a:p>
        </p:txBody>
      </p:sp>
      <p:sp>
        <p:nvSpPr>
          <p:cNvPr id="8" name="Zahnutá šipka doleva 7"/>
          <p:cNvSpPr/>
          <p:nvPr/>
        </p:nvSpPr>
        <p:spPr>
          <a:xfrm>
            <a:off x="3225869" y="2490480"/>
            <a:ext cx="731520" cy="813733"/>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solidFill>
                <a:schemeClr val="tx1"/>
              </a:solidFill>
            </a:endParaRPr>
          </a:p>
        </p:txBody>
      </p:sp>
      <p:sp>
        <p:nvSpPr>
          <p:cNvPr id="9" name="Zahnutá šipka doleva 8"/>
          <p:cNvSpPr/>
          <p:nvPr/>
        </p:nvSpPr>
        <p:spPr>
          <a:xfrm>
            <a:off x="2336635" y="1428223"/>
            <a:ext cx="731520" cy="1331755"/>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solidFill>
                <a:schemeClr val="tx1"/>
              </a:solidFill>
            </a:endParaRPr>
          </a:p>
        </p:txBody>
      </p:sp>
      <p:sp>
        <p:nvSpPr>
          <p:cNvPr id="11" name="Zahnutá šipka doleva 10"/>
          <p:cNvSpPr/>
          <p:nvPr/>
        </p:nvSpPr>
        <p:spPr>
          <a:xfrm>
            <a:off x="2336635" y="4586675"/>
            <a:ext cx="731520" cy="813733"/>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solidFill>
                <a:schemeClr val="tx1"/>
              </a:solidFill>
            </a:endParaRPr>
          </a:p>
        </p:txBody>
      </p:sp>
      <p:sp>
        <p:nvSpPr>
          <p:cNvPr id="15" name="Zahnutá šipka doleva 14"/>
          <p:cNvSpPr/>
          <p:nvPr/>
        </p:nvSpPr>
        <p:spPr>
          <a:xfrm>
            <a:off x="2296451" y="3035416"/>
            <a:ext cx="731520" cy="130798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solidFill>
                <a:schemeClr val="tx1"/>
              </a:solidFill>
            </a:endParaRPr>
          </a:p>
        </p:txBody>
      </p:sp>
      <p:sp>
        <p:nvSpPr>
          <p:cNvPr id="16" name="Zahnutá šipka doleva 15"/>
          <p:cNvSpPr/>
          <p:nvPr/>
        </p:nvSpPr>
        <p:spPr>
          <a:xfrm>
            <a:off x="3245296" y="4077049"/>
            <a:ext cx="731520" cy="813733"/>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solidFill>
                <a:schemeClr val="tx1"/>
              </a:solidFill>
            </a:endParaRPr>
          </a:p>
        </p:txBody>
      </p:sp>
      <p:sp>
        <p:nvSpPr>
          <p:cNvPr id="17" name="Zahnutá šipka doleva 16"/>
          <p:cNvSpPr/>
          <p:nvPr/>
        </p:nvSpPr>
        <p:spPr>
          <a:xfrm>
            <a:off x="3245296" y="5131620"/>
            <a:ext cx="731520" cy="1353068"/>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solidFill>
                <a:schemeClr val="tx1"/>
              </a:solidFill>
            </a:endParaRPr>
          </a:p>
        </p:txBody>
      </p:sp>
      <p:sp>
        <p:nvSpPr>
          <p:cNvPr id="18" name="Zahnutá šipka doleva 17"/>
          <p:cNvSpPr/>
          <p:nvPr/>
        </p:nvSpPr>
        <p:spPr>
          <a:xfrm flipV="1">
            <a:off x="4420780" y="1182847"/>
            <a:ext cx="1216621" cy="5301841"/>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solidFill>
                <a:schemeClr val="tx1"/>
              </a:solidFill>
            </a:endParaRPr>
          </a:p>
        </p:txBody>
      </p:sp>
      <p:sp>
        <p:nvSpPr>
          <p:cNvPr id="19" name="Text 3"/>
          <p:cNvSpPr/>
          <p:nvPr/>
        </p:nvSpPr>
        <p:spPr>
          <a:xfrm>
            <a:off x="6423785" y="1249960"/>
            <a:ext cx="4079232" cy="5796791"/>
          </a:xfrm>
          <a:prstGeom prst="rect">
            <a:avLst/>
          </a:prstGeom>
          <a:noFill/>
          <a:ln/>
        </p:spPr>
        <p:txBody>
          <a:bodyPr wrap="square" lIns="0" tIns="0" rIns="0" bIns="0" rtlCol="0" anchor="ctr"/>
          <a:lstStyle/>
          <a:p>
            <a:pPr algn="l">
              <a:lnSpc>
                <a:spcPct val="110000"/>
              </a:lnSpc>
            </a:pPr>
            <a:r>
              <a:rPr lang="cs-CZ" sz="3200" dirty="0">
                <a:solidFill>
                  <a:srgbClr val="2C3742"/>
                </a:solidFill>
                <a:latin typeface="Calibri" pitchFamily="34" charset="0"/>
                <a:ea typeface="Calibri" pitchFamily="34" charset="-122"/>
                <a:cs typeface="Calibri" pitchFamily="34" charset="-120"/>
              </a:rPr>
              <a:t>Hvězda zabil Elišku, jako další cíl má Vaška</a:t>
            </a:r>
          </a:p>
          <a:p>
            <a:pPr algn="l">
              <a:lnSpc>
                <a:spcPct val="110000"/>
              </a:lnSpc>
            </a:pPr>
            <a:endParaRPr lang="cs-CZ" sz="3200" dirty="0">
              <a:solidFill>
                <a:srgbClr val="2C3742"/>
              </a:solidFill>
              <a:latin typeface="Calibri" pitchFamily="34" charset="0"/>
              <a:ea typeface="Calibri" pitchFamily="34" charset="-122"/>
              <a:cs typeface="Calibri" pitchFamily="34" charset="-120"/>
            </a:endParaRPr>
          </a:p>
          <a:p>
            <a:pPr algn="l">
              <a:lnSpc>
                <a:spcPct val="110000"/>
              </a:lnSpc>
            </a:pPr>
            <a:r>
              <a:rPr lang="cs-CZ" sz="3200" dirty="0">
                <a:solidFill>
                  <a:srgbClr val="2C3742"/>
                </a:solidFill>
                <a:latin typeface="Calibri" pitchFamily="34" charset="0"/>
                <a:ea typeface="Calibri" pitchFamily="34" charset="-122"/>
                <a:cs typeface="Calibri" pitchFamily="34" charset="-120"/>
              </a:rPr>
              <a:t>Honza zabil Šimona, jako další cíl má Jeřába</a:t>
            </a:r>
          </a:p>
          <a:p>
            <a:pPr algn="l">
              <a:lnSpc>
                <a:spcPct val="110000"/>
              </a:lnSpc>
            </a:pPr>
            <a:endParaRPr lang="cs-CZ" sz="3200" dirty="0">
              <a:solidFill>
                <a:srgbClr val="2C3742"/>
              </a:solidFill>
              <a:latin typeface="Calibri" pitchFamily="34" charset="0"/>
              <a:ea typeface="Calibri" pitchFamily="34" charset="-122"/>
              <a:cs typeface="Calibri" pitchFamily="34" charset="-120"/>
            </a:endParaRPr>
          </a:p>
          <a:p>
            <a:pPr algn="l">
              <a:lnSpc>
                <a:spcPct val="110000"/>
              </a:lnSpc>
            </a:pPr>
            <a:endParaRPr lang="cs-CZ" sz="3200" dirty="0">
              <a:solidFill>
                <a:srgbClr val="2C3742"/>
              </a:solidFill>
              <a:latin typeface="Calibri" pitchFamily="34" charset="0"/>
              <a:ea typeface="Calibri" pitchFamily="34" charset="-122"/>
              <a:cs typeface="Calibri" pitchFamily="34" charset="-120"/>
            </a:endParaRPr>
          </a:p>
          <a:p>
            <a:pPr algn="l">
              <a:lnSpc>
                <a:spcPct val="110000"/>
              </a:lnSpc>
            </a:pPr>
            <a:r>
              <a:rPr lang="cs-CZ" sz="3200" dirty="0">
                <a:solidFill>
                  <a:srgbClr val="2C3742"/>
                </a:solidFill>
                <a:latin typeface="Calibri" pitchFamily="34" charset="0"/>
                <a:ea typeface="Calibri" pitchFamily="34" charset="-122"/>
                <a:cs typeface="Calibri" pitchFamily="34" charset="-120"/>
              </a:rPr>
              <a:t>Kája zabila Báru, nyní zabíjí Kubu</a:t>
            </a:r>
          </a:p>
          <a:p>
            <a:pPr algn="l">
              <a:lnSpc>
                <a:spcPct val="110000"/>
              </a:lnSpc>
            </a:pPr>
            <a:br>
              <a:rPr lang="cs-CZ" sz="3200" dirty="0">
                <a:solidFill>
                  <a:srgbClr val="2C3742"/>
                </a:solidFill>
                <a:latin typeface="Calibri" pitchFamily="34" charset="0"/>
                <a:ea typeface="Calibri" pitchFamily="34" charset="-122"/>
                <a:cs typeface="Calibri" pitchFamily="34" charset="-120"/>
              </a:rPr>
            </a:br>
            <a:endParaRPr lang="cs-CZ" sz="3200" dirty="0">
              <a:solidFill>
                <a:srgbClr val="2C3742"/>
              </a:solidFill>
              <a:latin typeface="Calibri" pitchFamily="34" charset="0"/>
              <a:ea typeface="Calibri" pitchFamily="34" charset="-122"/>
              <a:cs typeface="Calibri" pitchFamily="34" charset="-120"/>
            </a:endParaRPr>
          </a:p>
        </p:txBody>
      </p:sp>
    </p:spTree>
    <p:extLst>
      <p:ext uri="{BB962C8B-B14F-4D97-AF65-F5344CB8AC3E}">
        <p14:creationId xmlns:p14="http://schemas.microsoft.com/office/powerpoint/2010/main" val="34242504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477</Words>
  <Application>Microsoft Office PowerPoint</Application>
  <PresentationFormat>Širokoúhlá obrazovka</PresentationFormat>
  <Paragraphs>74</Paragraphs>
  <Slides>6</Slides>
  <Notes>6</Notes>
  <HiddenSlides>0</HiddenSlides>
  <MMClips>0</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6</vt:i4>
      </vt:variant>
    </vt:vector>
  </HeadingPairs>
  <TitlesOfParts>
    <vt:vector size="10" baseType="lpstr">
      <vt:lpstr>Arial</vt:lpstr>
      <vt:lpstr>Calibri</vt:lpstr>
      <vt:lpstr>Trebuchet MS</vt:lpstr>
      <vt:lpstr>Office Theme</vt:lpstr>
      <vt:lpstr>Hasta la Vista Baby</vt:lpstr>
      <vt:lpstr>Princip hry, pravidla</vt:lpstr>
      <vt:lpstr>Princip hry, pravidla</vt:lpstr>
      <vt:lpstr>Princip hry, pravidla</vt:lpstr>
      <vt:lpstr>Příklad</vt:lpstr>
      <vt:lpstr>Příklad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Soutěžní systémy</dc:title>
  <dc:creator>Miroslav Budín</dc:creator>
  <cp:lastModifiedBy>Miroslav Budín</cp:lastModifiedBy>
  <cp:revision>23</cp:revision>
  <dcterms:created xsi:type="dcterms:W3CDTF">2026-07-07T16:25:05Z</dcterms:created>
  <dcterms:modified xsi:type="dcterms:W3CDTF">2026-08-17T14:30:05Z</dcterms:modified>
</cp:coreProperties>
</file>